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embeddedFontLst>
    <p:embeddedFont>
      <p:font typeface="Century Schoolbook" panose="02040604050505020304" pitchFamily="18" charset="0"/>
      <p:regular r:id="rId13"/>
      <p:bold r:id="rId14"/>
      <p:italic r:id="rId15"/>
      <p:boldItalic r:id="rId16"/>
    </p:embeddedFont>
    <p:embeddedFont>
      <p:font typeface="Inter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Corbel" panose="020B05030202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BC11F4-F2D5-48D4-8E21-D9B5FF21F037}">
  <a:tblStyle styleId="{91BC11F4-F2D5-48D4-8E21-D9B5FF21F0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466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914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7" name="Google Shape;17;p2"/>
            <p:cNvSpPr/>
            <p:nvPr/>
          </p:nvSpPr>
          <p:spPr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l" t="t" r="r" b="b"/>
              <a:pathLst>
                <a:path w="3840" h="2160" extrusionOk="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l" t="t" r="r" b="b"/>
              <a:pathLst>
                <a:path w="3840" h="2160" extrusionOk="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l" t="t" r="r" b="b"/>
              <a:pathLst>
                <a:path w="3840" h="2163" extrusionOk="0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973319" y="64425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2210" y="644252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466432" y="6442524"/>
            <a:ext cx="27553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4456113" y="31750"/>
            <a:ext cx="0" cy="1588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9525" cap="flat" cmpd="sng">
            <a:solidFill>
              <a:srgbClr val="30466D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24" name="Google Shape;24;p2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5" name="Google Shape;25;p2"/>
            <p:cNvSpPr/>
            <p:nvPr/>
          </p:nvSpPr>
          <p:spPr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l" t="t" r="r" b="b"/>
              <a:pathLst>
                <a:path w="3071" h="3731" extrusionOk="0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6D1D6B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l" t="t" r="r" b="b"/>
              <a:pathLst>
                <a:path w="2952" h="3492" extrusionOk="0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cxnSp>
          <p:nvCxnSpPr>
            <p:cNvPr id="27" name="Google Shape;27;p2"/>
            <p:cNvCxnSpPr/>
            <p:nvPr/>
          </p:nvCxnSpPr>
          <p:spPr>
            <a:xfrm>
              <a:off x="8013399" y="4629095"/>
              <a:ext cx="694944" cy="0"/>
            </a:xfrm>
            <a:prstGeom prst="straightConnector1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Century Schoolbook"/>
              <a:buNone/>
              <a:defRPr sz="39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2000"/>
              <a:buNone/>
              <a:defRPr sz="2000"/>
            </a:lvl2pPr>
            <a:lvl3pPr lvl="2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None/>
              <a:defRPr sz="1800"/>
            </a:lvl3pPr>
            <a:lvl4pPr lvl="3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600"/>
              <a:buNone/>
              <a:defRPr sz="1600"/>
            </a:lvl4pPr>
            <a:lvl5pPr lvl="4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600"/>
              <a:buNone/>
              <a:defRPr sz="1600"/>
            </a:lvl5pPr>
            <a:lvl6pPr lvl="5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600"/>
              <a:buNone/>
              <a:defRPr sz="1600"/>
            </a:lvl6pPr>
            <a:lvl7pPr lvl="6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600"/>
              <a:buNone/>
              <a:defRPr sz="1600"/>
            </a:lvl7pPr>
            <a:lvl8pPr lvl="7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600"/>
              <a:buNone/>
              <a:defRPr sz="1600"/>
            </a:lvl8pPr>
            <a:lvl9pPr lvl="8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 rot="5400000">
            <a:off x="5493234" y="-121134"/>
            <a:ext cx="3651504" cy="877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2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99" name="Google Shape;99;p12"/>
            <p:cNvSpPr/>
            <p:nvPr/>
          </p:nvSpPr>
          <p:spPr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l" t="t" r="r" b="b"/>
              <a:pathLst>
                <a:path w="697" h="1954" extrusionOk="0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AB9CE8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2"/>
            <p:cNvSpPr/>
            <p:nvPr/>
          </p:nvSpPr>
          <p:spPr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l" t="t" r="r" b="b"/>
              <a:pathLst>
                <a:path w="869" h="1495" extrusionOk="0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AB9CE8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 rot="5400000">
            <a:off x="7393812" y="2391190"/>
            <a:ext cx="5339932" cy="157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 rot="5400000">
            <a:off x="3252191" y="205882"/>
            <a:ext cx="5322596" cy="595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dt" idx="10"/>
          </p:nvPr>
        </p:nvSpPr>
        <p:spPr>
          <a:xfrm>
            <a:off x="9277965" y="6296615"/>
            <a:ext cx="25059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9595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 rot="5400000">
            <a:off x="8734643" y="2853201"/>
            <a:ext cx="5383267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6" name="Google Shape;106;p12" title="Rule Line"/>
          <p:cNvCxnSpPr/>
          <p:nvPr/>
        </p:nvCxnSpPr>
        <p:spPr>
          <a:xfrm>
            <a:off x="9111582" y="571502"/>
            <a:ext cx="0" cy="527546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38" name="Google Shape;38;p4"/>
            <p:cNvSpPr/>
            <p:nvPr/>
          </p:nvSpPr>
          <p:spPr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l" t="t" r="r" b="b"/>
              <a:pathLst>
                <a:path w="697" h="1954" extrusionOk="0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AB9CE8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l" t="t" r="r" b="b"/>
              <a:pathLst>
                <a:path w="869" h="1495" extrusionOk="0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AB9CE8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 title="Feather Background"/>
          <p:cNvSpPr/>
          <p:nvPr/>
        </p:nvSpPr>
        <p:spPr>
          <a:xfrm>
            <a:off x="0" y="-4679"/>
            <a:ext cx="12200615" cy="6862679"/>
          </a:xfrm>
          <a:custGeom>
            <a:avLst/>
            <a:gdLst/>
            <a:ahLst/>
            <a:cxnLst/>
            <a:rect l="l" t="t" r="r" b="b"/>
            <a:pathLst>
              <a:path w="3845" h="2161" extrusionOk="0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rgbClr val="6D1D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6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51" name="Google Shape;51;p6"/>
            <p:cNvSpPr/>
            <p:nvPr/>
          </p:nvSpPr>
          <p:spPr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l" t="t" r="r" b="b"/>
              <a:pathLst>
                <a:path w="4590" h="2730" extrusionOk="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2" name="Google Shape;52;p6"/>
            <p:cNvSpPr/>
            <p:nvPr/>
          </p:nvSpPr>
          <p:spPr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l" t="t" r="r" b="b"/>
              <a:pathLst>
                <a:path w="4350" h="2490" extrusionOk="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cxnSp>
          <p:nvCxnSpPr>
            <p:cNvPr id="53" name="Google Shape;53;p6"/>
            <p:cNvCxnSpPr/>
            <p:nvPr/>
          </p:nvCxnSpPr>
          <p:spPr>
            <a:xfrm>
              <a:off x="5410200" y="3862794"/>
              <a:ext cx="13716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8984743" y="629673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4040910" y="629673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464076" y="6296730"/>
            <a:ext cx="27815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3900"/>
              <a:buFont typeface="Century Schoolbook"/>
              <a:buNone/>
              <a:defRPr sz="3900">
                <a:solidFill>
                  <a:srgbClr val="A14A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2000"/>
              <a:buNone/>
              <a:defRPr sz="2000">
                <a:solidFill>
                  <a:srgbClr val="A14A9F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2933699" y="2438399"/>
            <a:ext cx="4160520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7543751" y="2438399"/>
            <a:ext cx="4160520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2"/>
          </p:nvPr>
        </p:nvSpPr>
        <p:spPr>
          <a:xfrm>
            <a:off x="2933699" y="3316639"/>
            <a:ext cx="4160520" cy="277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3"/>
          </p:nvPr>
        </p:nvSpPr>
        <p:spPr>
          <a:xfrm>
            <a:off x="7543751" y="2456408"/>
            <a:ext cx="41605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4"/>
          </p:nvPr>
        </p:nvSpPr>
        <p:spPr>
          <a:xfrm>
            <a:off x="7543751" y="3316639"/>
            <a:ext cx="4160520" cy="277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 title="Feather"/>
          <p:cNvSpPr/>
          <p:nvPr/>
        </p:nvSpPr>
        <p:spPr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l" t="t" r="r" b="b"/>
            <a:pathLst>
              <a:path w="869" h="1495" extrusionOk="0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AB9CE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3400"/>
              <a:buFont typeface="Century Schoolbook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87730" y="441414"/>
            <a:ext cx="7597040" cy="565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2000"/>
              <a:buChar char="–"/>
              <a:defRPr sz="2000"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Char char="–"/>
              <a:defRPr sz="1800"/>
            </a:lvl2pPr>
            <a:lvl3pPr marL="1371600" lvl="2" indent="-330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600"/>
              <a:buChar char="–"/>
              <a:defRPr sz="1600"/>
            </a:lvl3pPr>
            <a:lvl4pPr marL="1828800" lvl="3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400"/>
              <a:buChar char="–"/>
              <a:defRPr sz="1400"/>
            </a:lvl5pPr>
            <a:lvl6pPr marL="2743200" lvl="5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400"/>
              <a:buChar char="–"/>
              <a:defRPr sz="1400"/>
            </a:lvl6pPr>
            <a:lvl7pPr marL="3200400" lvl="6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400"/>
              <a:buChar char="–"/>
              <a:defRPr sz="1400"/>
            </a:lvl7pPr>
            <a:lvl8pPr marL="3657600" lvl="7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400"/>
              <a:buChar char="–"/>
              <a:defRPr sz="1400"/>
            </a:lvl8pPr>
            <a:lvl9pPr marL="4114800" lvl="8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400"/>
              <a:buChar char="–"/>
              <a:defRPr sz="14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8476488" y="3223803"/>
            <a:ext cx="3227715" cy="287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A14A9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8476555" y="6286500"/>
            <a:ext cx="32277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487730" y="6286500"/>
            <a:ext cx="7597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76488" y="373604"/>
            <a:ext cx="3227715" cy="81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 title="Feather"/>
          <p:cNvSpPr/>
          <p:nvPr/>
        </p:nvSpPr>
        <p:spPr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l" t="t" r="r" b="b"/>
            <a:pathLst>
              <a:path w="869" h="1495" extrusionOk="0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AB9CE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3400"/>
              <a:buFont typeface="Century Schoolbook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>
            <a:spLocks noGrp="1"/>
          </p:cNvSpPr>
          <p:nvPr>
            <p:ph type="pic" idx="2"/>
          </p:nvPr>
        </p:nvSpPr>
        <p:spPr>
          <a:xfrm>
            <a:off x="0" y="0"/>
            <a:ext cx="8102651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A14A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2800"/>
              <a:buFont typeface="Corbel"/>
              <a:buNone/>
              <a:defRPr sz="2800" b="0" i="0" u="none" strike="noStrike" cap="none">
                <a:solidFill>
                  <a:srgbClr val="A14A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2400"/>
              <a:buFont typeface="Corbel"/>
              <a:buNone/>
              <a:defRPr sz="2400" b="0" i="1" u="none" strike="noStrike" cap="none">
                <a:solidFill>
                  <a:srgbClr val="A14A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A14A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2000"/>
              <a:buFont typeface="Corbel"/>
              <a:buNone/>
              <a:defRPr sz="2000" b="0" i="1" u="none" strike="noStrike" cap="none">
                <a:solidFill>
                  <a:srgbClr val="A14A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6D1D6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2000"/>
              <a:buFont typeface="Corbel"/>
              <a:buNone/>
              <a:defRPr sz="2000" b="0" i="1" u="none" strike="noStrike" cap="none">
                <a:solidFill>
                  <a:srgbClr val="6D1D6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6D1D6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2000"/>
              <a:buFont typeface="Corbel"/>
              <a:buNone/>
              <a:defRPr sz="2000" b="0" i="1" u="none" strike="noStrike" cap="none">
                <a:solidFill>
                  <a:srgbClr val="6D1D6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8476488" y="3223806"/>
            <a:ext cx="3227832" cy="28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A14A9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>
          <a:xfrm>
            <a:off x="8476488" y="6291072"/>
            <a:ext cx="3227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>
          <a:xfrm>
            <a:off x="487731" y="6291072"/>
            <a:ext cx="75986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8476488" y="373607"/>
            <a:ext cx="3227832" cy="8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4400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" name="Google Shape;7;p1"/>
            <p:cNvSpPr/>
            <p:nvPr/>
          </p:nvSpPr>
          <p:spPr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l" t="t" r="r" b="b"/>
              <a:pathLst>
                <a:path w="697" h="1954" extrusionOk="0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AB9CE8">
                <a:alpha val="7490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l" t="t" r="r" b="b"/>
              <a:pathLst>
                <a:path w="869" h="1495" extrusionOk="0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AB9CE8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2000"/>
              <a:buFont typeface="Corbel"/>
              <a:buChar char="–"/>
              <a:defRPr sz="2000" b="0" i="0" u="none" strike="noStrike" cap="none">
                <a:solidFill>
                  <a:srgbClr val="A14A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800"/>
              <a:buFont typeface="Corbel"/>
              <a:buChar char="–"/>
              <a:defRPr sz="1800" b="0" i="0" u="none" strike="noStrike" cap="none">
                <a:solidFill>
                  <a:srgbClr val="A14A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600"/>
              <a:buFont typeface="Corbel"/>
              <a:buChar char="–"/>
              <a:defRPr sz="1600" b="0" i="1" u="none" strike="noStrike" cap="none">
                <a:solidFill>
                  <a:srgbClr val="A14A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A14A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A14A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6D1D6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6D1D6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6D1D6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D1D6B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6D1D6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A14A9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Google Shape;14;p1" title="Rule Line"/>
          <p:cNvCxnSpPr/>
          <p:nvPr/>
        </p:nvCxnSpPr>
        <p:spPr>
          <a:xfrm>
            <a:off x="2933700" y="2176009"/>
            <a:ext cx="8770571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>
            <a:spLocks noGrp="1"/>
          </p:cNvSpPr>
          <p:nvPr>
            <p:ph type="ctrTitle"/>
          </p:nvPr>
        </p:nvSpPr>
        <p:spPr>
          <a:xfrm>
            <a:off x="7526215" y="1023867"/>
            <a:ext cx="4571999" cy="334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Schoolbook"/>
              <a:buNone/>
            </a:pPr>
            <a:r>
              <a:rPr lang="en-US" sz="2800"/>
              <a:t>Kontantonvangstejoernaal</a:t>
            </a:r>
            <a:endParaRPr sz="2800"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r>
              <a:rPr lang="en-US"/>
              <a:t>Kwartaal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Google Shape;243;p21"/>
          <p:cNvGraphicFramePr/>
          <p:nvPr/>
        </p:nvGraphicFramePr>
        <p:xfrm>
          <a:off x="1617785" y="1594359"/>
          <a:ext cx="8991575" cy="471272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{91BC11F4-F2D5-48D4-8E21-D9B5FF21F037}</a:tableStyleId>
              </a:tblPr>
              <a:tblGrid>
                <a:gridCol w="4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2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18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9800">
                <a:tc gridSpan="9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KONTANTONTVANGSTEJOERNAAL VAN                                                                  VIR 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 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Besonderhede 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Ontleding van ontvangste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Bank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Lopende Inkomste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Diverse rekeninge</a:t>
                      </a:r>
                      <a:endParaRPr sz="14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Bedrag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Besonderhede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4" name="Google Shape;244;p2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3200"/>
              <a:buFont typeface="Century Schoolbook"/>
              <a:buNone/>
            </a:pPr>
            <a:r>
              <a:rPr lang="en-US" sz="3200" b="1"/>
              <a:t>Aktiwiteit 2</a:t>
            </a:r>
            <a:endParaRPr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6D1D6B"/>
                </a:solidFill>
              </a:rPr>
              <a:t>Kontantonvangstejoernaal?</a:t>
            </a:r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2933700" y="2438399"/>
            <a:ext cx="9077325" cy="429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2004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>
                <a:solidFill>
                  <a:schemeClr val="dk1"/>
                </a:solidFill>
              </a:rPr>
              <a:t>Die joernaal wat gebruik word om transaksies te boekstaaf wanneer geld deur die besigheid ontvang word. </a:t>
            </a:r>
            <a:endParaRPr/>
          </a:p>
          <a:p>
            <a:pPr marL="320040" lvl="0" indent="-32004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>
                <a:solidFill>
                  <a:schemeClr val="dk1"/>
                </a:solidFill>
              </a:rPr>
              <a:t>Kontantonvangstes- Rekening: </a:t>
            </a:r>
            <a:endParaRPr/>
          </a:p>
          <a:p>
            <a:pPr marL="320040" lvl="0" indent="-32004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→"/>
            </a:pPr>
            <a:r>
              <a:rPr lang="en-US" sz="2400">
                <a:solidFill>
                  <a:schemeClr val="dk1"/>
                </a:solidFill>
              </a:rPr>
              <a:t>Ontvang geld by ŉ huurder- Huurinkomste</a:t>
            </a:r>
            <a:endParaRPr sz="2400">
              <a:solidFill>
                <a:schemeClr val="dk1"/>
              </a:solidFill>
            </a:endParaRPr>
          </a:p>
          <a:p>
            <a:pPr marL="320040" lvl="0" indent="-32004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→"/>
            </a:pPr>
            <a:r>
              <a:rPr lang="en-US" sz="2400">
                <a:solidFill>
                  <a:schemeClr val="dk1"/>
                </a:solidFill>
              </a:rPr>
              <a:t>Kapitaalbydrae deur die eienaar- Kapitaal </a:t>
            </a:r>
            <a:endParaRPr/>
          </a:p>
          <a:p>
            <a:pPr marL="320040" lvl="0" indent="-32004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→"/>
            </a:pPr>
            <a:r>
              <a:rPr lang="en-US" sz="2400">
                <a:solidFill>
                  <a:schemeClr val="dk1"/>
                </a:solidFill>
              </a:rPr>
              <a:t>Geld ontvang vir die lewering van ŉ diens- Lopende inkomste</a:t>
            </a:r>
            <a:endParaRPr sz="2400">
              <a:solidFill>
                <a:schemeClr val="dk1"/>
              </a:solidFill>
            </a:endParaRPr>
          </a:p>
          <a:p>
            <a:pPr marL="320040" lvl="0" indent="-32004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→"/>
            </a:pPr>
            <a:r>
              <a:rPr lang="en-US" sz="2400">
                <a:solidFill>
                  <a:schemeClr val="dk1"/>
                </a:solidFill>
              </a:rPr>
              <a:t>Rente onvang by die bank- Rente op lopende rekening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426" y="4476749"/>
            <a:ext cx="2581274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4E1E76"/>
              </a:buClr>
              <a:buSzPts val="4400"/>
              <a:buFont typeface="Arial"/>
              <a:buNone/>
            </a:pPr>
            <a:r>
              <a:rPr lang="en-US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Die kontantonvangstejoernaal</a:t>
            </a:r>
            <a:endParaRPr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2000"/>
              <a:buNone/>
            </a:pPr>
            <a:r>
              <a:rPr lang="en-US"/>
              <a:t>               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1314450" y="2416990"/>
            <a:ext cx="2419350" cy="646331"/>
          </a:xfrm>
          <a:prstGeom prst="rect">
            <a:avLst/>
          </a:prstGeom>
          <a:solidFill>
            <a:srgbClr val="D09AD0"/>
          </a:solidFill>
          <a:ln w="9525" cap="flat" cmpd="sng">
            <a:solidFill>
              <a:srgbClr val="D6BA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Kwitansie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863870" y="3295472"/>
            <a:ext cx="4317730" cy="646331"/>
          </a:xfrm>
          <a:prstGeom prst="rect">
            <a:avLst/>
          </a:prstGeom>
          <a:solidFill>
            <a:srgbClr val="B968B7"/>
          </a:solidFill>
          <a:ln w="9525" cap="flat" cmpd="sng">
            <a:solidFill>
              <a:srgbClr val="D6BA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Kasregisterrol(KRR)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3278156" y="1578077"/>
            <a:ext cx="2817844" cy="533400"/>
          </a:xfrm>
          <a:prstGeom prst="rect">
            <a:avLst/>
          </a:prstGeom>
          <a:noFill/>
          <a:ln w="76200" cap="flat" cmpd="sng">
            <a:solidFill>
              <a:srgbClr val="D663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15"/>
          <p:cNvCxnSpPr/>
          <p:nvPr/>
        </p:nvCxnSpPr>
        <p:spPr>
          <a:xfrm flipH="1">
            <a:off x="3733801" y="2133601"/>
            <a:ext cx="619513" cy="38820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30" name="Google Shape;130;p15"/>
          <p:cNvCxnSpPr/>
          <p:nvPr/>
        </p:nvCxnSpPr>
        <p:spPr>
          <a:xfrm flipH="1">
            <a:off x="4414740" y="2133601"/>
            <a:ext cx="142876" cy="116187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1" name="Google Shape;131;p15"/>
          <p:cNvSpPr txBox="1"/>
          <p:nvPr/>
        </p:nvSpPr>
        <p:spPr>
          <a:xfrm>
            <a:off x="597669" y="4068828"/>
            <a:ext cx="5012945" cy="646331"/>
          </a:xfrm>
          <a:prstGeom prst="rect">
            <a:avLst/>
          </a:prstGeom>
          <a:solidFill>
            <a:srgbClr val="C299E4"/>
          </a:solidFill>
          <a:ln w="9525" cap="flat" cmpd="sng">
            <a:solidFill>
              <a:srgbClr val="D6BA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Bankdepositostrokie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15"/>
          <p:cNvCxnSpPr/>
          <p:nvPr/>
        </p:nvCxnSpPr>
        <p:spPr>
          <a:xfrm>
            <a:off x="4938810" y="2050899"/>
            <a:ext cx="471391" cy="201792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3" name="Google Shape;133;p15"/>
          <p:cNvSpPr txBox="1"/>
          <p:nvPr/>
        </p:nvSpPr>
        <p:spPr>
          <a:xfrm>
            <a:off x="7543800" y="1371601"/>
            <a:ext cx="2590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Kapitaal ontvang vanaf die eienaar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6477000" y="2521804"/>
            <a:ext cx="2590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Dienste gelewer aan kliënte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7924800" y="3295471"/>
            <a:ext cx="25908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Geld gaan deponeer by die bank aan die einde van die dag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7924800" y="4791190"/>
            <a:ext cx="2590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Rente ontvang vanaf die bank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4414740" y="4907892"/>
            <a:ext cx="2477000" cy="646331"/>
          </a:xfrm>
          <a:prstGeom prst="rect">
            <a:avLst/>
          </a:prstGeom>
          <a:solidFill>
            <a:srgbClr val="E496E2"/>
          </a:solidFill>
          <a:ln w="9525" cap="flat" cmpd="sng">
            <a:solidFill>
              <a:srgbClr val="FF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Bankstaat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5"/>
          <p:cNvCxnSpPr/>
          <p:nvPr/>
        </p:nvCxnSpPr>
        <p:spPr>
          <a:xfrm>
            <a:off x="5410200" y="2133600"/>
            <a:ext cx="1066800" cy="277769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39" name="Google Shape;139;p15"/>
          <p:cNvCxnSpPr>
            <a:stCxn id="126" idx="3"/>
          </p:cNvCxnSpPr>
          <p:nvPr/>
        </p:nvCxnSpPr>
        <p:spPr>
          <a:xfrm rot="10800000" flipH="1">
            <a:off x="3733800" y="1844656"/>
            <a:ext cx="4114800" cy="895500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40" name="Google Shape;140;p15"/>
          <p:cNvCxnSpPr/>
          <p:nvPr/>
        </p:nvCxnSpPr>
        <p:spPr>
          <a:xfrm rot="10800000" flipH="1">
            <a:off x="5181600" y="3063320"/>
            <a:ext cx="2035726" cy="616960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41" name="Google Shape;141;p15"/>
          <p:cNvCxnSpPr/>
          <p:nvPr/>
        </p:nvCxnSpPr>
        <p:spPr>
          <a:xfrm rot="10800000" flipH="1">
            <a:off x="5610614" y="3680279"/>
            <a:ext cx="2314187" cy="789534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42" name="Google Shape;142;p15"/>
          <p:cNvCxnSpPr/>
          <p:nvPr/>
        </p:nvCxnSpPr>
        <p:spPr>
          <a:xfrm>
            <a:off x="6891740" y="4892227"/>
            <a:ext cx="1033059" cy="15665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3" name="Google Shape;143;p15"/>
          <p:cNvSpPr txBox="1"/>
          <p:nvPr/>
        </p:nvSpPr>
        <p:spPr>
          <a:xfrm>
            <a:off x="8001000" y="2129136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Ontvang huurgeld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15"/>
          <p:cNvCxnSpPr/>
          <p:nvPr/>
        </p:nvCxnSpPr>
        <p:spPr>
          <a:xfrm rot="10800000" flipH="1">
            <a:off x="3733800" y="2359968"/>
            <a:ext cx="4495800" cy="542921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5" name="Google Shape;145;p15"/>
          <p:cNvSpPr txBox="1"/>
          <p:nvPr/>
        </p:nvSpPr>
        <p:spPr>
          <a:xfrm>
            <a:off x="3278156" y="1647825"/>
            <a:ext cx="26959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480D1"/>
                </a:solidFill>
                <a:latin typeface="Calibri"/>
                <a:ea typeface="Calibri"/>
                <a:cs typeface="Calibri"/>
                <a:sym typeface="Calibri"/>
              </a:rPr>
              <a:t>Brondokumente</a:t>
            </a:r>
            <a:endParaRPr sz="2800">
              <a:solidFill>
                <a:srgbClr val="1480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16"/>
          <p:cNvGraphicFramePr/>
          <p:nvPr/>
        </p:nvGraphicFramePr>
        <p:xfrm>
          <a:off x="1752600" y="990600"/>
          <a:ext cx="3000000" cy="30000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{91BC11F4-F2D5-48D4-8E21-D9B5FF21F037}</a:tableStyleId>
              </a:tblPr>
              <a:tblGrid>
                <a:gridCol w="47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2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2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3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9800">
                <a:tc gridSpan="9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KONTANTONTVANGSTEJOERNAAL VAN                                        VIR 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 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Besonderhede 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Ontleding van ontvangste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Bank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Lopende Inkomste</a:t>
                      </a:r>
                      <a:endParaRPr sz="1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Diverse rekeninge</a:t>
                      </a:r>
                      <a:endParaRPr sz="14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Bedrag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Besonderhede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1" name="Google Shape;151;p16"/>
          <p:cNvSpPr txBox="1"/>
          <p:nvPr/>
        </p:nvSpPr>
        <p:spPr>
          <a:xfrm>
            <a:off x="5029200" y="939969"/>
            <a:ext cx="2209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Besigheid se naam</a:t>
            </a:r>
            <a:endParaRPr sz="16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7239000" y="895627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Maand en Jaar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1200145" y="4258270"/>
            <a:ext cx="1752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Brondokument se nommer</a:t>
            </a:r>
            <a:endParaRPr sz="1800" b="1">
              <a:solidFill>
                <a:srgbClr val="FF66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Kwitansie 001 of KRR1.</a:t>
            </a:r>
            <a:endParaRPr sz="1800" b="1">
              <a:solidFill>
                <a:srgbClr val="FF66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1828800" y="2937247"/>
            <a:ext cx="1752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Datum van transaksie</a:t>
            </a:r>
            <a:endParaRPr sz="1800" b="1">
              <a:solidFill>
                <a:srgbClr val="00B0F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2819395" y="3852646"/>
            <a:ext cx="182879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Naam van die persoon van wie die geld ontvang is.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Indien dit vir dienste gelewer is skryf kontant.</a:t>
            </a:r>
            <a:endParaRPr sz="1800" b="1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4391018" y="2888396"/>
            <a:ext cx="17526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Bedrae vir die dag ontvang.(Geld wat nie in direk in die besigheid se bankrekening inbetaal is nie.</a:t>
            </a:r>
            <a:endParaRPr sz="1800" b="1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5848345" y="4352274"/>
            <a:ext cx="17526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Die bedrag wat ons aan die einde van die dag gaan deponeer in die bank. </a:t>
            </a:r>
            <a:endParaRPr sz="1800" b="1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6858000" y="2895600"/>
            <a:ext cx="1752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Die kolom vir dienste gelewer.</a:t>
            </a:r>
            <a:endParaRPr sz="1800" b="1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59" name="Google Shape;159;p16"/>
          <p:cNvCxnSpPr/>
          <p:nvPr/>
        </p:nvCxnSpPr>
        <p:spPr>
          <a:xfrm rot="10800000">
            <a:off x="2057400" y="1905000"/>
            <a:ext cx="0" cy="2353270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0" name="Google Shape;160;p16"/>
          <p:cNvCxnSpPr/>
          <p:nvPr/>
        </p:nvCxnSpPr>
        <p:spPr>
          <a:xfrm rot="10800000">
            <a:off x="2400300" y="1905000"/>
            <a:ext cx="0" cy="10668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1" name="Google Shape;161;p16"/>
          <p:cNvCxnSpPr/>
          <p:nvPr/>
        </p:nvCxnSpPr>
        <p:spPr>
          <a:xfrm rot="10800000" flipH="1">
            <a:off x="3886201" y="1905000"/>
            <a:ext cx="1" cy="1947646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2" name="Google Shape;162;p16"/>
          <p:cNvCxnSpPr/>
          <p:nvPr/>
        </p:nvCxnSpPr>
        <p:spPr>
          <a:xfrm rot="10800000">
            <a:off x="5219700" y="2057400"/>
            <a:ext cx="0" cy="879846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3" name="Google Shape;163;p16"/>
          <p:cNvCxnSpPr>
            <a:stCxn id="157" idx="0"/>
          </p:cNvCxnSpPr>
          <p:nvPr/>
        </p:nvCxnSpPr>
        <p:spPr>
          <a:xfrm rot="10800000">
            <a:off x="6724645" y="1910574"/>
            <a:ext cx="0" cy="24417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4" name="Google Shape;164;p16"/>
          <p:cNvCxnSpPr/>
          <p:nvPr/>
        </p:nvCxnSpPr>
        <p:spPr>
          <a:xfrm rot="10800000">
            <a:off x="7391400" y="1923888"/>
            <a:ext cx="0" cy="971712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5" name="Google Shape;165;p16"/>
          <p:cNvCxnSpPr/>
          <p:nvPr/>
        </p:nvCxnSpPr>
        <p:spPr>
          <a:xfrm rot="10800000">
            <a:off x="8763000" y="1525612"/>
            <a:ext cx="0" cy="248368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6" name="Google Shape;166;p16"/>
          <p:cNvSpPr txBox="1"/>
          <p:nvPr/>
        </p:nvSpPr>
        <p:spPr>
          <a:xfrm>
            <a:off x="7337176" y="3993777"/>
            <a:ext cx="23241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Wanneer daar nie ‘n kolom is vir die transaksie nie word dit in die Diverse Kolom ingeskryf.</a:t>
            </a:r>
            <a:endParaRPr sz="18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67" name="Google Shape;167;p16"/>
          <p:cNvCxnSpPr/>
          <p:nvPr/>
        </p:nvCxnSpPr>
        <p:spPr>
          <a:xfrm rot="10800000">
            <a:off x="9829800" y="1923890"/>
            <a:ext cx="0" cy="1256493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8" name="Google Shape;168;p16"/>
          <p:cNvSpPr txBox="1"/>
          <p:nvPr/>
        </p:nvSpPr>
        <p:spPr>
          <a:xfrm>
            <a:off x="9239255" y="3255947"/>
            <a:ext cx="17526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Die rekening wat geraak word deur die transaksie (Kapitaal, Huurinkomste en rente op lopende rekening).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entury Schoolbook"/>
              <a:buNone/>
            </a:pPr>
            <a:r>
              <a:rPr lang="en-US">
                <a:solidFill>
                  <a:schemeClr val="accent1"/>
                </a:solidFill>
              </a:rPr>
              <a:t>Jy moet instaat wees om die volgende uit ŉ transaksie kry.</a:t>
            </a:r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Datum.</a:t>
            </a:r>
            <a:endParaRPr/>
          </a:p>
          <a:p>
            <a:pPr marL="457200" lvl="0" indent="-4572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Bedrag wat ontvang is. </a:t>
            </a:r>
            <a:endParaRPr/>
          </a:p>
          <a:p>
            <a:pPr marL="457200" lvl="0" indent="-4572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Naam van die person van wie die geld ontvang is (Indien dit vir dienste gelewer is skryf kontant).</a:t>
            </a:r>
            <a:endParaRPr/>
          </a:p>
          <a:p>
            <a:pPr marL="457200" lvl="0" indent="-4572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Waarvoor is die geld ontvang (dienste gelewer, huurinkomste, kapitaal en rente op lopende rekening).</a:t>
            </a:r>
            <a:endParaRPr/>
          </a:p>
          <a:p>
            <a:pPr marL="0" lvl="0" indent="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A14A9F"/>
              </a:buClr>
              <a:buSzPts val="2000"/>
              <a:buNone/>
            </a:pP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228600" y="1514475"/>
            <a:ext cx="2286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NB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1076326" y="568345"/>
            <a:ext cx="10627946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3959"/>
              <a:buFont typeface="Century Schoolbook"/>
              <a:buNone/>
            </a:pPr>
            <a:r>
              <a:rPr lang="en-US" sz="3959"/>
              <a:t>Aktiwiteit 1 BL 71</a:t>
            </a:r>
            <a:br>
              <a:rPr lang="en-US" sz="3959"/>
            </a:br>
            <a:r>
              <a:rPr lang="en-US" sz="2790"/>
              <a:t>Dawid de Kock het op 1 April 2008 ŉ Prokureurspraktyk, genaamd Davido Prokureurs begin.</a:t>
            </a:r>
            <a:endParaRPr sz="3959"/>
          </a:p>
        </p:txBody>
      </p:sp>
      <p:sp>
        <p:nvSpPr>
          <p:cNvPr id="181" name="Google Shape;181;p18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414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>
                <a:solidFill>
                  <a:schemeClr val="dk1"/>
                </a:solidFill>
              </a:rPr>
              <a:t>1</a:t>
            </a:r>
            <a:r>
              <a:rPr lang="en-US" sz="2400">
                <a:solidFill>
                  <a:schemeClr val="dk1"/>
                </a:solidFill>
              </a:rPr>
              <a:t>  Dawid het R250 000 bygedra as aanvangskapitaal wat direk in die lopende  bankrekening van van die besigheid inbetaal is. Kwitansie 001 is uitgereik.</a:t>
            </a:r>
            <a:endParaRPr/>
          </a:p>
          <a:p>
            <a:pPr marL="0" lvl="0" indent="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>
                <a:solidFill>
                  <a:schemeClr val="dk1"/>
                </a:solidFill>
              </a:rPr>
              <a:t>12</a:t>
            </a:r>
            <a:r>
              <a:rPr lang="en-US" sz="2400">
                <a:solidFill>
                  <a:schemeClr val="dk1"/>
                </a:solidFill>
              </a:rPr>
              <a:t> Kontant ontvang vir dienste gelewer volgens kasregisterrol, R6 400 kontant.</a:t>
            </a:r>
            <a:endParaRPr/>
          </a:p>
          <a:p>
            <a:pPr marL="0" lvl="0" indent="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>
                <a:solidFill>
                  <a:schemeClr val="dk1"/>
                </a:solidFill>
              </a:rPr>
              <a:t>12</a:t>
            </a:r>
            <a:r>
              <a:rPr lang="en-US" sz="2400">
                <a:solidFill>
                  <a:schemeClr val="dk1"/>
                </a:solidFill>
              </a:rPr>
              <a:t> Dawid het ŉ deel van sy gebou aan Susan Baloyi verhuur. Ontvang R3 400 vir die huur vir April 2008 en reik kwitansie 002 uit.</a:t>
            </a:r>
            <a:endParaRPr/>
          </a:p>
          <a:p>
            <a:pPr marL="0" lvl="0" indent="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>
                <a:solidFill>
                  <a:schemeClr val="dk1"/>
                </a:solidFill>
              </a:rPr>
              <a:t>30</a:t>
            </a:r>
            <a:r>
              <a:rPr lang="en-US" sz="2400">
                <a:solidFill>
                  <a:schemeClr val="dk1"/>
                </a:solidFill>
              </a:rPr>
              <a:t> Ontvang die bankstaat van Permanente Bank. Die bankstaat toon dat Davido Prokureurs R350 rente vir die maand verdien het.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Google Shape;186;p19"/>
          <p:cNvGraphicFramePr/>
          <p:nvPr/>
        </p:nvGraphicFramePr>
        <p:xfrm>
          <a:off x="1617785" y="1594359"/>
          <a:ext cx="8991575" cy="471272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{91BC11F4-F2D5-48D4-8E21-D9B5FF21F037}</a:tableStyleId>
              </a:tblPr>
              <a:tblGrid>
                <a:gridCol w="4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2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18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9800">
                <a:tc gridSpan="9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KONTANTONTVANGSTEJOERNAAL VAN DAVIDO PROKUREURS VIR April 2008.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 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Besonderhede 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Ontleding van ontvangste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Bank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Lopende Inkomste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Diverse rekeninge</a:t>
                      </a:r>
                      <a:endParaRPr sz="14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Bedrag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Besonderhede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7" name="Google Shape;187;p19"/>
          <p:cNvSpPr txBox="1"/>
          <p:nvPr/>
        </p:nvSpPr>
        <p:spPr>
          <a:xfrm>
            <a:off x="1524000" y="2602468"/>
            <a:ext cx="7239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K001</a:t>
            </a:r>
            <a:endParaRPr sz="16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2057400" y="25908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2524125" y="2814935"/>
            <a:ext cx="18005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Dawid</a:t>
            </a: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</a:t>
            </a:r>
            <a:r>
              <a:rPr lang="en-US" sz="1800" b="1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Kock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5791200" y="2602468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250 000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7924800" y="2602468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250 000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8991600" y="2602468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Kapitaal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1485900" y="3212068"/>
            <a:ext cx="723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KRR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2057400" y="320040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5839558" y="4047165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9 800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6934200" y="3297318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6 400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4754511" y="3335892"/>
            <a:ext cx="11036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6 400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1485900" y="3868931"/>
            <a:ext cx="7239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K002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4781550" y="4023836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3 400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1524000" y="4572000"/>
            <a:ext cx="647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BS</a:t>
            </a: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2057400" y="457200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25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2514600" y="4211598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Susan Baloyi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5754330" y="5105400"/>
            <a:ext cx="11798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>
            <a:off x="7869056" y="4613710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350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05" name="Google Shape;205;p19"/>
          <p:cNvCxnSpPr/>
          <p:nvPr/>
        </p:nvCxnSpPr>
        <p:spPr>
          <a:xfrm rot="10800000" flipH="1">
            <a:off x="4724400" y="5474732"/>
            <a:ext cx="4267200" cy="11668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19"/>
          <p:cNvSpPr txBox="1"/>
          <p:nvPr/>
        </p:nvSpPr>
        <p:spPr>
          <a:xfrm>
            <a:off x="5791200" y="5574268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260 150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6934200" y="5574268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6 400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7924800" y="5574268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253 750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8991600" y="4840070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0" name="Google Shape;210;p1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3200"/>
              <a:buFont typeface="Century Schoolbook"/>
              <a:buNone/>
            </a:pPr>
            <a:r>
              <a:rPr lang="en-US" sz="3200" b="1"/>
              <a:t>Aktiwiteit 2</a:t>
            </a:r>
            <a:endParaRPr sz="3200" b="1"/>
          </a:p>
        </p:txBody>
      </p:sp>
      <p:sp>
        <p:nvSpPr>
          <p:cNvPr id="211" name="Google Shape;211;p19"/>
          <p:cNvSpPr txBox="1"/>
          <p:nvPr/>
        </p:nvSpPr>
        <p:spPr>
          <a:xfrm>
            <a:off x="5791200" y="3328153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2514600" y="3581400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Kontant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7869056" y="4005471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3 400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8001000" y="5105400"/>
            <a:ext cx="99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15" name="Google Shape;215;p19"/>
          <p:cNvCxnSpPr/>
          <p:nvPr/>
        </p:nvCxnSpPr>
        <p:spPr>
          <a:xfrm rot="10800000" flipH="1">
            <a:off x="5791200" y="5931932"/>
            <a:ext cx="3200400" cy="11668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" name="Google Shape;216;p19"/>
          <p:cNvCxnSpPr/>
          <p:nvPr/>
        </p:nvCxnSpPr>
        <p:spPr>
          <a:xfrm rot="10800000" flipH="1">
            <a:off x="5791200" y="6019800"/>
            <a:ext cx="3200400" cy="11668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19"/>
          <p:cNvSpPr/>
          <p:nvPr/>
        </p:nvSpPr>
        <p:spPr>
          <a:xfrm>
            <a:off x="5715000" y="3353392"/>
            <a:ext cx="304800" cy="1236469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2010691" y="3540386"/>
            <a:ext cx="585787" cy="762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4267201" y="5574268"/>
            <a:ext cx="433387" cy="5773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4763729" y="5519943"/>
            <a:ext cx="10852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6600"/>
                </a:solidFill>
                <a:latin typeface="Inter"/>
                <a:ea typeface="Inter"/>
                <a:cs typeface="Inter"/>
                <a:sym typeface="Inter"/>
              </a:rPr>
              <a:t>Tel nooit op nie!</a:t>
            </a:r>
            <a:endParaRPr sz="2400">
              <a:solidFill>
                <a:srgbClr val="FF66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6781800" y="5562600"/>
            <a:ext cx="323850" cy="392668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7772400" y="5562600"/>
            <a:ext cx="457200" cy="445532"/>
          </a:xfrm>
          <a:prstGeom prst="mathPlus">
            <a:avLst>
              <a:gd name="adj1" fmla="val 2352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6715432" y="1469965"/>
            <a:ext cx="131445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FFCC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FF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FFCC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>
              <a:solidFill>
                <a:srgbClr val="00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9001432" y="2242572"/>
            <a:ext cx="131445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FFCC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FF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FFCC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>
              <a:solidFill>
                <a:srgbClr val="00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9210675" y="3507076"/>
            <a:ext cx="131445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FFCC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FF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FF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FFCC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>
              <a:solidFill>
                <a:srgbClr val="00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5743575" y="1783731"/>
            <a:ext cx="13144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66"/>
                </a:solidFill>
                <a:latin typeface="Inter"/>
                <a:ea typeface="Inter"/>
                <a:cs typeface="Inter"/>
                <a:sym typeface="Inter"/>
              </a:rPr>
              <a:t>BATES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2630793" y="4733154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Permanente Bank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9067800" y="4047165"/>
            <a:ext cx="14668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9"/>
          <p:cNvSpPr txBox="1"/>
          <p:nvPr/>
        </p:nvSpPr>
        <p:spPr>
          <a:xfrm>
            <a:off x="9045393" y="3941296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Huurinkomste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5829300" y="4615072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350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8944589" y="4692134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Rente op lopende rekening</a:t>
            </a: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9564506" y="4385607"/>
            <a:ext cx="131445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FFCC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FF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FF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FFCC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>
              <a:solidFill>
                <a:srgbClr val="00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1628776" y="568345"/>
            <a:ext cx="10075496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3959"/>
              <a:buFont typeface="Century Schoolbook"/>
              <a:buNone/>
            </a:pPr>
            <a:r>
              <a:rPr lang="en-US" sz="3959"/>
              <a:t>Aktiwiteit 2 BL 73 </a:t>
            </a:r>
            <a:br>
              <a:rPr lang="en-US" sz="3959"/>
            </a:br>
            <a:r>
              <a:rPr lang="en-US" sz="3240"/>
              <a:t>Sam Radebe het ŉ loodgieterbesigheid genaamd Sam Loodgieters op 1 Julie 2009 begin.</a:t>
            </a:r>
            <a:endParaRPr sz="3959"/>
          </a:p>
        </p:txBody>
      </p:sp>
      <p:sp>
        <p:nvSpPr>
          <p:cNvPr id="238" name="Google Shape;238;p20"/>
          <p:cNvSpPr txBox="1"/>
          <p:nvPr/>
        </p:nvSpPr>
        <p:spPr>
          <a:xfrm>
            <a:off x="2926079" y="2364462"/>
            <a:ext cx="9265921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 Radebe het Sam Loodgieters begin deur R40 000 as kapitaalbydrae in die bankrekening van die besigheid in te betaal. Kwitansie 001 is uitgereik.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Kontant ontvang vir dienste gelewer volgens kasregisterrol, R2 800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Kontant ontvang vir dienste gelewer volgens kasregisterrol, R8 500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eienaar het sy kapitaalbydrae tot R50 000 verhoog. Kwitansie 002 is uitgereik.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Ontvang die bankstaat van RSA Bank. Die bankstaat toon dat die besigheid R50 rente vir die maand verdien het.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Google Shape;186;p19"/>
          <p:cNvGraphicFramePr/>
          <p:nvPr>
            <p:extLst>
              <p:ext uri="{D42A27DB-BD31-4B8C-83A1-F6EECF244321}">
                <p14:modId xmlns:p14="http://schemas.microsoft.com/office/powerpoint/2010/main" val="4143805418"/>
              </p:ext>
            </p:extLst>
          </p:nvPr>
        </p:nvGraphicFramePr>
        <p:xfrm>
          <a:off x="1600212" y="1649108"/>
          <a:ext cx="8991575" cy="471272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{91BC11F4-F2D5-48D4-8E21-D9B5FF21F037}</a:tableStyleId>
              </a:tblPr>
              <a:tblGrid>
                <a:gridCol w="4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2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18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9800">
                <a:tc gridSpan="9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KONTANTONTVANGSTEJOERNAAL VAN </a:t>
                      </a:r>
                      <a:r>
                        <a:rPr lang="en-US" sz="16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</a:t>
                      </a:r>
                      <a:r>
                        <a:rPr lang="en-US" sz="1600" b="1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LOODGIETERS</a:t>
                      </a:r>
                      <a:r>
                        <a:rPr lang="en-US" sz="16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 </a:t>
                      </a:r>
                      <a:r>
                        <a:rPr lang="en-US" sz="16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JULIE 2009.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 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Besonderhede 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Ontleding van ontvangste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Bank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Lopende Inkomste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Diverse rekeninge</a:t>
                      </a:r>
                      <a:endParaRPr sz="14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Bedrag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Besonderhede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7" name="Google Shape;187;p19"/>
          <p:cNvSpPr txBox="1"/>
          <p:nvPr/>
        </p:nvSpPr>
        <p:spPr>
          <a:xfrm>
            <a:off x="1513056" y="2721387"/>
            <a:ext cx="7239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K001</a:t>
            </a:r>
            <a:endParaRPr sz="16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2084568" y="281267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2524125" y="2814935"/>
            <a:ext cx="18005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 </a:t>
            </a:r>
            <a:r>
              <a:rPr lang="en-US" sz="1800" b="1" dirty="0" err="1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Radebe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5791200" y="2837385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40 </a:t>
            </a: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000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7896295" y="2823934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0 </a:t>
            </a:r>
            <a:r>
              <a:rPr lang="en-US" sz="1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000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8991600" y="2602468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Kapitaal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1485900" y="3314867"/>
            <a:ext cx="723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KRR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2057400" y="3422316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5839558" y="4047165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8 5</a:t>
            </a: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00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6934200" y="3297318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2 800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4754511" y="3335892"/>
            <a:ext cx="11036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2 80</a:t>
            </a: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1485900" y="4655403"/>
            <a:ext cx="7239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K002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4781550" y="4023836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8 5</a:t>
            </a: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00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1513056" y="5290066"/>
            <a:ext cx="647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BS</a:t>
            </a:r>
            <a:endParaRPr dirty="0"/>
          </a:p>
        </p:txBody>
      </p:sp>
      <p:sp>
        <p:nvSpPr>
          <p:cNvPr id="201" name="Google Shape;201;p19"/>
          <p:cNvSpPr txBox="1"/>
          <p:nvPr/>
        </p:nvSpPr>
        <p:spPr>
          <a:xfrm>
            <a:off x="2045970" y="4768692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25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2514600" y="4211598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Kontant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5754330" y="5105400"/>
            <a:ext cx="11798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>
            <a:off x="7869056" y="4613710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10 00</a:t>
            </a: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05" name="Google Shape;205;p19"/>
          <p:cNvCxnSpPr/>
          <p:nvPr/>
        </p:nvCxnSpPr>
        <p:spPr>
          <a:xfrm rot="10800000" flipH="1">
            <a:off x="4724400" y="5958538"/>
            <a:ext cx="4267200" cy="11668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19"/>
          <p:cNvSpPr txBox="1"/>
          <p:nvPr/>
        </p:nvSpPr>
        <p:spPr>
          <a:xfrm>
            <a:off x="5791200" y="6052999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61 350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6949137" y="6019036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11 300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7974874" y="5968962"/>
            <a:ext cx="1143000" cy="3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50 050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8991600" y="4840070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0" name="Google Shape;210;p1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A14A9F"/>
              </a:buClr>
              <a:buSzPts val="3200"/>
              <a:buFont typeface="Century Schoolbook"/>
              <a:buNone/>
            </a:pPr>
            <a:r>
              <a:rPr lang="en-US" sz="3200" b="1" dirty="0" err="1"/>
              <a:t>Aktiwiteit</a:t>
            </a:r>
            <a:r>
              <a:rPr lang="en-US" sz="3200" b="1" dirty="0"/>
              <a:t> 2</a:t>
            </a:r>
            <a:endParaRPr sz="3200" b="1" dirty="0"/>
          </a:p>
        </p:txBody>
      </p:sp>
      <p:sp>
        <p:nvSpPr>
          <p:cNvPr id="211" name="Google Shape;211;p19"/>
          <p:cNvSpPr txBox="1"/>
          <p:nvPr/>
        </p:nvSpPr>
        <p:spPr>
          <a:xfrm>
            <a:off x="5791200" y="3328153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2 800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2514600" y="3581400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Kontant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8001000" y="5105400"/>
            <a:ext cx="99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15" name="Google Shape;215;p19"/>
          <p:cNvCxnSpPr/>
          <p:nvPr/>
        </p:nvCxnSpPr>
        <p:spPr>
          <a:xfrm rot="10800000" flipH="1">
            <a:off x="5882337" y="6657110"/>
            <a:ext cx="3200400" cy="11668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" name="Google Shape;216;p19"/>
          <p:cNvCxnSpPr/>
          <p:nvPr/>
        </p:nvCxnSpPr>
        <p:spPr>
          <a:xfrm rot="10800000" flipH="1">
            <a:off x="5858182" y="6503637"/>
            <a:ext cx="3200400" cy="11668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" name="Google Shape;219;p19"/>
          <p:cNvSpPr/>
          <p:nvPr/>
        </p:nvSpPr>
        <p:spPr>
          <a:xfrm>
            <a:off x="3845324" y="6111960"/>
            <a:ext cx="433387" cy="5773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4293648" y="5862087"/>
            <a:ext cx="15045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6600"/>
                </a:solidFill>
                <a:latin typeface="Inter"/>
                <a:ea typeface="Inter"/>
                <a:cs typeface="Inter"/>
                <a:sym typeface="Inter"/>
              </a:rPr>
              <a:t>Tel </a:t>
            </a:r>
            <a:r>
              <a:rPr lang="en-US" sz="2400" dirty="0" err="1">
                <a:solidFill>
                  <a:srgbClr val="FF6600"/>
                </a:solidFill>
                <a:latin typeface="Inter"/>
                <a:ea typeface="Inter"/>
                <a:cs typeface="Inter"/>
                <a:sym typeface="Inter"/>
              </a:rPr>
              <a:t>nooit</a:t>
            </a:r>
            <a:r>
              <a:rPr lang="en-US" sz="2400" dirty="0">
                <a:solidFill>
                  <a:srgbClr val="FF6600"/>
                </a:solidFill>
                <a:latin typeface="Inter"/>
                <a:ea typeface="Inter"/>
                <a:cs typeface="Inter"/>
                <a:sym typeface="Inter"/>
              </a:rPr>
              <a:t> op </a:t>
            </a:r>
            <a:r>
              <a:rPr lang="en-US" sz="2400" dirty="0" err="1">
                <a:solidFill>
                  <a:srgbClr val="FF6600"/>
                </a:solidFill>
                <a:latin typeface="Inter"/>
                <a:ea typeface="Inter"/>
                <a:cs typeface="Inter"/>
                <a:sym typeface="Inter"/>
              </a:rPr>
              <a:t>nie</a:t>
            </a:r>
            <a:r>
              <a:rPr lang="en-US" sz="2400" dirty="0">
                <a:solidFill>
                  <a:srgbClr val="FF6600"/>
                </a:solidFill>
                <a:latin typeface="Inter"/>
                <a:ea typeface="Inter"/>
                <a:cs typeface="Inter"/>
                <a:sym typeface="Inter"/>
              </a:rPr>
              <a:t>!</a:t>
            </a:r>
            <a:endParaRPr sz="2400" dirty="0">
              <a:solidFill>
                <a:srgbClr val="FF66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6752409" y="6031467"/>
            <a:ext cx="323850" cy="392668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7772400" y="6005035"/>
            <a:ext cx="457200" cy="445532"/>
          </a:xfrm>
          <a:prstGeom prst="mathPlus">
            <a:avLst>
              <a:gd name="adj1" fmla="val 2352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6752409" y="1511444"/>
            <a:ext cx="131445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FFCC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FF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FFCC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>
              <a:solidFill>
                <a:srgbClr val="00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8873344" y="2302386"/>
            <a:ext cx="131445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FFCC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0FF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FFCC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 dirty="0">
              <a:solidFill>
                <a:srgbClr val="00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5752197" y="1771125"/>
            <a:ext cx="1337613" cy="149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66"/>
                </a:solidFill>
                <a:latin typeface="Inter"/>
                <a:ea typeface="Inter"/>
                <a:cs typeface="Inter"/>
                <a:sym typeface="Inter"/>
              </a:rPr>
              <a:t>BATES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2630793" y="4733154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 </a:t>
            </a:r>
            <a:r>
              <a:rPr lang="en-US" sz="1800" b="1" dirty="0" err="1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Radebe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9078756" y="4953358"/>
            <a:ext cx="14668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5829300" y="4615072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10 000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9012056" y="5239434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Rente</a:t>
            </a:r>
            <a:r>
              <a:rPr lang="en-US" sz="1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op </a:t>
            </a:r>
            <a:r>
              <a:rPr lang="en-US" sz="1800" b="1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lopende</a:t>
            </a:r>
            <a:r>
              <a:rPr lang="en-US" sz="1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rekening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9610712" y="4870656"/>
            <a:ext cx="131445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FFCC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0FF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0FF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FFCC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 dirty="0">
              <a:solidFill>
                <a:srgbClr val="00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194;p19"/>
          <p:cNvSpPr txBox="1"/>
          <p:nvPr/>
        </p:nvSpPr>
        <p:spPr>
          <a:xfrm>
            <a:off x="2045970" y="396675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" name="Google Shape;193;p19"/>
          <p:cNvSpPr txBox="1"/>
          <p:nvPr/>
        </p:nvSpPr>
        <p:spPr>
          <a:xfrm>
            <a:off x="1460087" y="4081217"/>
            <a:ext cx="723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KRR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" name="Google Shape;227;p19"/>
          <p:cNvSpPr txBox="1"/>
          <p:nvPr/>
        </p:nvSpPr>
        <p:spPr>
          <a:xfrm>
            <a:off x="2543489" y="5415167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RSA Bank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" name="Google Shape;195;p19"/>
          <p:cNvSpPr txBox="1"/>
          <p:nvPr/>
        </p:nvSpPr>
        <p:spPr>
          <a:xfrm>
            <a:off x="6854307" y="4042371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8 5</a:t>
            </a: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00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" name="Google Shape;230;p19"/>
          <p:cNvSpPr txBox="1"/>
          <p:nvPr/>
        </p:nvSpPr>
        <p:spPr>
          <a:xfrm>
            <a:off x="5772765" y="5329817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50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" name="Google Shape;230;p19"/>
          <p:cNvSpPr txBox="1"/>
          <p:nvPr/>
        </p:nvSpPr>
        <p:spPr>
          <a:xfrm>
            <a:off x="7777156" y="5377933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50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224;p19"/>
          <p:cNvSpPr txBox="1"/>
          <p:nvPr/>
        </p:nvSpPr>
        <p:spPr>
          <a:xfrm>
            <a:off x="9038881" y="4238126"/>
            <a:ext cx="131445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FFCC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FF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FFCC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>
              <a:solidFill>
                <a:srgbClr val="00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192;p19"/>
          <p:cNvSpPr txBox="1"/>
          <p:nvPr/>
        </p:nvSpPr>
        <p:spPr>
          <a:xfrm>
            <a:off x="9000769" y="4713774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Kapitaal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201;p19"/>
          <p:cNvSpPr txBox="1"/>
          <p:nvPr/>
        </p:nvSpPr>
        <p:spPr>
          <a:xfrm>
            <a:off x="2039238" y="5301403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31</a:t>
            </a:r>
            <a:endParaRPr sz="18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300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Custom 1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659</Words>
  <Application>Microsoft Office PowerPoint</Application>
  <PresentationFormat>Widescreen</PresentationFormat>
  <Paragraphs>198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Century Schoolbook</vt:lpstr>
      <vt:lpstr>Inter</vt:lpstr>
      <vt:lpstr>Calibri</vt:lpstr>
      <vt:lpstr>Comic Sans MS</vt:lpstr>
      <vt:lpstr>Corbel</vt:lpstr>
      <vt:lpstr>Feathered</vt:lpstr>
      <vt:lpstr>Kontantonvangstejoernaal</vt:lpstr>
      <vt:lpstr>Kontantonvangstejoernaal?</vt:lpstr>
      <vt:lpstr>Die kontantonvangstejoernaal</vt:lpstr>
      <vt:lpstr>PowerPoint Presentation</vt:lpstr>
      <vt:lpstr>Jy moet instaat wees om die volgende uit ŉ transaksie kry.</vt:lpstr>
      <vt:lpstr>Aktiwiteit 1 BL 71 Dawid de Kock het op 1 April 2008 ŉ Prokureurspraktyk, genaamd Davido Prokureurs begin.</vt:lpstr>
      <vt:lpstr>Aktiwiteit 2</vt:lpstr>
      <vt:lpstr>Aktiwiteit 2 BL 73  Sam Radebe het ŉ loodgieterbesigheid genaamd Sam Loodgieters op 1 Julie 2009 begin.</vt:lpstr>
      <vt:lpstr>Aktiwiteit 2</vt:lpstr>
      <vt:lpstr>Aktiwiteit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Kontantonvangstejoernaal</dc:title>
  <cp:lastModifiedBy>Maryke Heystek</cp:lastModifiedBy>
  <cp:revision>2</cp:revision>
  <dcterms:modified xsi:type="dcterms:W3CDTF">2020-05-15T06:17:03Z</dcterms:modified>
</cp:coreProperties>
</file>